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84" r:id="rId3"/>
    <p:sldId id="289" r:id="rId4"/>
    <p:sldId id="291" r:id="rId5"/>
    <p:sldId id="315" r:id="rId6"/>
    <p:sldId id="288" r:id="rId7"/>
    <p:sldId id="319" r:id="rId8"/>
    <p:sldId id="309" r:id="rId9"/>
    <p:sldId id="298" r:id="rId10"/>
    <p:sldId id="305" r:id="rId11"/>
    <p:sldId id="302" r:id="rId12"/>
    <p:sldId id="303" r:id="rId13"/>
    <p:sldId id="320" r:id="rId14"/>
    <p:sldId id="307" r:id="rId15"/>
    <p:sldId id="256" r:id="rId16"/>
    <p:sldId id="318" r:id="rId17"/>
    <p:sldId id="301" r:id="rId18"/>
    <p:sldId id="257" r:id="rId19"/>
    <p:sldId id="259" r:id="rId20"/>
    <p:sldId id="260" r:id="rId21"/>
    <p:sldId id="323" r:id="rId22"/>
    <p:sldId id="300" r:id="rId23"/>
    <p:sldId id="313" r:id="rId24"/>
    <p:sldId id="322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400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cn-home.storage.sig.oregonstate.edu\g3_home\johmark\OSU\COS%20Finance%20Manager\Dean%20Meetings\Advisory%20Boar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COS - Main Budget Levers – Actual Academic</a:t>
            </a:r>
            <a:r>
              <a:rPr lang="en-US" b="1" baseline="0" dirty="0"/>
              <a:t> Pool Trend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'Pools Combined Graph'!$P$12</c:f>
              <c:strCache>
                <c:ptCount val="1"/>
                <c:pt idx="0">
                  <c:v>Academic Productivity Pool less Ecampus and Summer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'Pools Combined Graph'!$Q$11:$V$11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'Pools Combined Graph'!$Q$12:$V$12</c:f>
              <c:numCache>
                <c:formatCode>_(* #,##0_);_(* \(#,##0\);_(* "-"??_);_(@_)</c:formatCode>
                <c:ptCount val="6"/>
                <c:pt idx="0">
                  <c:v>33278120</c:v>
                </c:pt>
                <c:pt idx="1">
                  <c:v>32127066</c:v>
                </c:pt>
                <c:pt idx="2">
                  <c:v>32973425</c:v>
                </c:pt>
                <c:pt idx="3">
                  <c:v>29286924</c:v>
                </c:pt>
                <c:pt idx="4">
                  <c:v>26663400</c:v>
                </c:pt>
                <c:pt idx="5">
                  <c:v>27537300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0-4CA2-9B9B-79320FBF86CB}"/>
            </c:ext>
          </c:extLst>
        </c:ser>
        <c:ser>
          <c:idx val="1"/>
          <c:order val="1"/>
          <c:tx>
            <c:strRef>
              <c:f>'Pools Combined Graph'!$P$13</c:f>
              <c:strCache>
                <c:ptCount val="1"/>
                <c:pt idx="0">
                  <c:v>Ecampus Revenue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'Pools Combined Graph'!$Q$11:$V$11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'Pools Combined Graph'!$Q$13:$V$13</c:f>
              <c:numCache>
                <c:formatCode>_(* #,##0_);_(* \(#,##0\);_(* "-"??_);_(@_)</c:formatCode>
                <c:ptCount val="6"/>
                <c:pt idx="0">
                  <c:v>4865949</c:v>
                </c:pt>
                <c:pt idx="1">
                  <c:v>5710141</c:v>
                </c:pt>
                <c:pt idx="2">
                  <c:v>7122871</c:v>
                </c:pt>
                <c:pt idx="3">
                  <c:v>9825807</c:v>
                </c:pt>
                <c:pt idx="4">
                  <c:v>10975619</c:v>
                </c:pt>
                <c:pt idx="5">
                  <c:v>12013254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0-4CA2-9B9B-79320FBF86CB}"/>
            </c:ext>
          </c:extLst>
        </c:ser>
        <c:ser>
          <c:idx val="2"/>
          <c:order val="2"/>
          <c:tx>
            <c:strRef>
              <c:f>'Pools Combined Graph'!$P$14</c:f>
              <c:strCache>
                <c:ptCount val="1"/>
                <c:pt idx="0">
                  <c:v>Summer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'Pools Combined Graph'!$Q$11:$V$11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'Pools Combined Graph'!$Q$14:$V$14</c:f>
              <c:numCache>
                <c:formatCode>_(* #,##0_);_(* \(#,##0\);_(* "-"??_);_(@_)</c:formatCode>
                <c:ptCount val="6"/>
                <c:pt idx="0">
                  <c:v>1947732</c:v>
                </c:pt>
                <c:pt idx="1">
                  <c:v>1809130</c:v>
                </c:pt>
                <c:pt idx="2">
                  <c:v>1784836</c:v>
                </c:pt>
                <c:pt idx="3">
                  <c:v>1886832</c:v>
                </c:pt>
                <c:pt idx="4">
                  <c:v>1816474</c:v>
                </c:pt>
                <c:pt idx="5">
                  <c:v>1221133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0-4CA2-9B9B-79320FBF86CB}"/>
            </c:ext>
          </c:extLst>
        </c:ser>
        <c:ser>
          <c:idx val="3"/>
          <c:order val="3"/>
          <c:tx>
            <c:strRef>
              <c:f>'Pools Combined Graph'!$P$15</c:f>
              <c:strCache>
                <c:ptCount val="1"/>
                <c:pt idx="0">
                  <c:v>Other Budget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'Pools Combined Graph'!$Q$11:$V$11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'Pools Combined Graph'!$Q$15:$V$15</c:f>
              <c:numCache>
                <c:formatCode>_(* #,##0_);_(* \(#,##0\);_(* "-"??_);_(@_)</c:formatCode>
                <c:ptCount val="6"/>
                <c:pt idx="0">
                  <c:v>2641821</c:v>
                </c:pt>
                <c:pt idx="1">
                  <c:v>4896269</c:v>
                </c:pt>
                <c:pt idx="2">
                  <c:v>3902139</c:v>
                </c:pt>
                <c:pt idx="3">
                  <c:v>4426032</c:v>
                </c:pt>
                <c:pt idx="4">
                  <c:v>3822744</c:v>
                </c:pt>
                <c:pt idx="5">
                  <c:v>3344985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0-4CA2-9B9B-79320FBF8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68430927"/>
        <c:axId val="1168417487"/>
      </c:barChart>
      <c:lineChart>
        <c:grouping val="standard"/>
        <c:varyColors val="0"/>
        <c:ser>
          <c:idx val="4"/>
          <c:order val="4"/>
          <c:tx>
            <c:strRef>
              <c:f>'Pools Combined Graph'!$P$16</c:f>
              <c:strCache>
                <c:ptCount val="1"/>
                <c:pt idx="0">
                  <c:v>E&amp;G Operating Expenses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'Pools Combined Graph'!$Q$11:$V$11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'Pools Combined Graph'!$Q$16:$V$16</c:f>
              <c:numCache>
                <c:formatCode>_(* #,##0_);_(* \(#,##0\);_(* "-"??_);_(@_)</c:formatCode>
                <c:ptCount val="6"/>
                <c:pt idx="0">
                  <c:v>42479781</c:v>
                </c:pt>
                <c:pt idx="1">
                  <c:v>43175496</c:v>
                </c:pt>
                <c:pt idx="2">
                  <c:v>44031419</c:v>
                </c:pt>
                <c:pt idx="3">
                  <c:v>43900327</c:v>
                </c:pt>
                <c:pt idx="4">
                  <c:v>45656476</c:v>
                </c:pt>
                <c:pt idx="5">
                  <c:v>47696909.00822001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20-4CA2-9B9B-79320FBF8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430927"/>
        <c:axId val="1168417487"/>
      </c:lineChart>
      <c:catAx>
        <c:axId val="116843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417487"/>
        <c:crosses val="autoZero"/>
        <c:auto val="1"/>
        <c:lblAlgn val="ctr"/>
        <c:lblOffset val="100"/>
        <c:noMultiLvlLbl val="0"/>
      </c:catAx>
      <c:valAx>
        <c:axId val="116841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430927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COS</a:t>
            </a:r>
            <a:r>
              <a:rPr lang="en-US" sz="1600" b="1" baseline="0">
                <a:solidFill>
                  <a:schemeClr val="tx1"/>
                </a:solidFill>
              </a:rPr>
              <a:t> Ecampus Revenues as a Percentage of Total E&amp;G Operating Revenue</a:t>
            </a:r>
            <a:endParaRPr lang="en-US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'Ecampus Trend'!$A$4</c:f>
              <c:strCache>
                <c:ptCount val="1"/>
                <c:pt idx="0">
                  <c:v>COS Total E&amp;G Operating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'Ecampus Trend'!$B$3:$L$3</c:f>
              <c:strCache>
                <c:ptCount val="11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  <c:pt idx="5">
                  <c:v>FY2018</c:v>
                </c:pt>
                <c:pt idx="6">
                  <c:v>FY2019</c:v>
                </c:pt>
                <c:pt idx="7">
                  <c:v>FY2020</c:v>
                </c:pt>
                <c:pt idx="8">
                  <c:v>FY2021</c:v>
                </c:pt>
                <c:pt idx="9">
                  <c:v>FY2022</c:v>
                </c:pt>
                <c:pt idx="10">
                  <c:v>FY2023</c:v>
                </c:pt>
              </c:strCache>
            </c:strRef>
          </c:cat>
          <c:val>
            <c:numRef>
              <c:f>'Ecampus Trend'!$B$4:$L$4</c:f>
              <c:numCache>
                <c:formatCode>_(* #,##0.0_);_(* \(#,##0.0\);_(* "-"??_);_(@_)</c:formatCode>
                <c:ptCount val="11"/>
                <c:pt idx="0">
                  <c:v>32.1</c:v>
                </c:pt>
                <c:pt idx="1">
                  <c:v>35.4</c:v>
                </c:pt>
                <c:pt idx="2">
                  <c:v>38.1</c:v>
                </c:pt>
                <c:pt idx="3">
                  <c:v>38.700000000000003</c:v>
                </c:pt>
                <c:pt idx="4">
                  <c:v>40.700000000000003</c:v>
                </c:pt>
                <c:pt idx="5">
                  <c:v>42.7</c:v>
                </c:pt>
                <c:pt idx="6">
                  <c:v>44.5</c:v>
                </c:pt>
                <c:pt idx="7">
                  <c:v>45.8</c:v>
                </c:pt>
                <c:pt idx="8">
                  <c:v>45.4</c:v>
                </c:pt>
                <c:pt idx="9">
                  <c:v>43.3</c:v>
                </c:pt>
                <c:pt idx="10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5-49BE-800F-F573231E0228}"/>
            </c:ext>
          </c:extLst>
        </c:ser>
        <c:ser>
          <c:idx val="1"/>
          <c:order val="1"/>
          <c:tx>
            <c:strRef>
              <c:f>'Ecampus Trend'!$A$5</c:f>
              <c:strCache>
                <c:ptCount val="1"/>
                <c:pt idx="0">
                  <c:v>COS Ecampus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'Ecampus Trend'!$B$3:$L$3</c:f>
              <c:strCache>
                <c:ptCount val="11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  <c:pt idx="5">
                  <c:v>FY2018</c:v>
                </c:pt>
                <c:pt idx="6">
                  <c:v>FY2019</c:v>
                </c:pt>
                <c:pt idx="7">
                  <c:v>FY2020</c:v>
                </c:pt>
                <c:pt idx="8">
                  <c:v>FY2021</c:v>
                </c:pt>
                <c:pt idx="9">
                  <c:v>FY2022</c:v>
                </c:pt>
                <c:pt idx="10">
                  <c:v>FY2023</c:v>
                </c:pt>
              </c:strCache>
            </c:strRef>
          </c:cat>
          <c:val>
            <c:numRef>
              <c:f>'Ecampus Trend'!$B$5:$L$5</c:f>
              <c:numCache>
                <c:formatCode>_(* #,##0.0_);_(* \(#,##0.0\);_(* "-"??_);_(@_)</c:formatCode>
                <c:ptCount val="11"/>
                <c:pt idx="0">
                  <c:v>3.3</c:v>
                </c:pt>
                <c:pt idx="1">
                  <c:v>3.5</c:v>
                </c:pt>
                <c:pt idx="2">
                  <c:v>3.7</c:v>
                </c:pt>
                <c:pt idx="3">
                  <c:v>3.8</c:v>
                </c:pt>
                <c:pt idx="4">
                  <c:v>4.3</c:v>
                </c:pt>
                <c:pt idx="5">
                  <c:v>4.9000000000000004</c:v>
                </c:pt>
                <c:pt idx="6">
                  <c:v>5.7</c:v>
                </c:pt>
                <c:pt idx="7">
                  <c:v>7.1</c:v>
                </c:pt>
                <c:pt idx="8">
                  <c:v>9.8000000000000007</c:v>
                </c:pt>
                <c:pt idx="9">
                  <c:v>11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5-49BE-800F-F573231E0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862496"/>
        <c:axId val="1206862976"/>
      </c:barChart>
      <c:lineChart>
        <c:grouping val="standard"/>
        <c:varyColors val="0"/>
        <c:ser>
          <c:idx val="2"/>
          <c:order val="2"/>
          <c:tx>
            <c:strRef>
              <c:f>'Ecampus Trend'!$A$6</c:f>
              <c:strCache>
                <c:ptCount val="1"/>
                <c:pt idx="0">
                  <c:v>Percentage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'Ecampus Trend'!$B$3:$L$3</c:f>
              <c:strCache>
                <c:ptCount val="11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  <c:pt idx="5">
                  <c:v>FY2018</c:v>
                </c:pt>
                <c:pt idx="6">
                  <c:v>FY2019</c:v>
                </c:pt>
                <c:pt idx="7">
                  <c:v>FY2020</c:v>
                </c:pt>
                <c:pt idx="8">
                  <c:v>FY2021</c:v>
                </c:pt>
                <c:pt idx="9">
                  <c:v>FY2022</c:v>
                </c:pt>
                <c:pt idx="10">
                  <c:v>FY2023</c:v>
                </c:pt>
              </c:strCache>
            </c:strRef>
          </c:cat>
          <c:val>
            <c:numRef>
              <c:f>'Ecampus Trend'!$B$6:$L$6</c:f>
              <c:numCache>
                <c:formatCode>0%</c:formatCode>
                <c:ptCount val="11"/>
                <c:pt idx="0">
                  <c:v>0.10280373831775699</c:v>
                </c:pt>
                <c:pt idx="1">
                  <c:v>9.8870056497175146E-2</c:v>
                </c:pt>
                <c:pt idx="2">
                  <c:v>9.711286089238845E-2</c:v>
                </c:pt>
                <c:pt idx="3">
                  <c:v>9.8191214470284227E-2</c:v>
                </c:pt>
                <c:pt idx="4">
                  <c:v>0.10565110565110564</c:v>
                </c:pt>
                <c:pt idx="5">
                  <c:v>0.11475409836065574</c:v>
                </c:pt>
                <c:pt idx="6">
                  <c:v>0.12808988764044943</c:v>
                </c:pt>
                <c:pt idx="7">
                  <c:v>0.15502183406113537</c:v>
                </c:pt>
                <c:pt idx="8">
                  <c:v>0.21585903083700442</c:v>
                </c:pt>
                <c:pt idx="9">
                  <c:v>0.2540415704387991</c:v>
                </c:pt>
                <c:pt idx="10">
                  <c:v>0.27027027027027029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D5-49BE-800F-F573231E0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541648"/>
        <c:axId val="1210542128"/>
      </c:lineChart>
      <c:catAx>
        <c:axId val="12068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862976"/>
        <c:crosses val="autoZero"/>
        <c:auto val="1"/>
        <c:lblAlgn val="ctr"/>
        <c:lblOffset val="100"/>
        <c:noMultiLvlLbl val="0"/>
      </c:catAx>
      <c:valAx>
        <c:axId val="12068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862496"/>
        <c:crosses val="autoZero"/>
        <c:crossBetween val="between"/>
      </c:valAx>
      <c:valAx>
        <c:axId val="12105421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541648"/>
        <c:crosses val="max"/>
        <c:crossBetween val="between"/>
      </c:valAx>
      <c:catAx>
        <c:axId val="121054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054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0.04149</cdr:y>
    </cdr:from>
    <cdr:to>
      <cdr:x>0.10221</cdr:x>
      <cdr:y>0.08865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843694B-9BE8-FDAB-5995-B35509826E68}"/>
            </a:ext>
          </a:extLst>
        </cdr:cNvPr>
        <cdr:cNvSpPr txBox="1"/>
      </cdr:nvSpPr>
      <cdr:spPr>
        <a:xfrm xmlns:a="http://schemas.openxmlformats.org/drawingml/2006/main">
          <a:off x="0" y="204922"/>
          <a:ext cx="957532" cy="232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Millions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8C0D8-D48B-4EA9-B4B8-47CE1A7B7D0F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933F0-8FBE-495E-B310-383E94AD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933F0-8FBE-495E-B310-383E94AD34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933F0-8FBE-495E-B310-383E94AD34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933F0-8FBE-495E-B310-383E94AD34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5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discussion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51DF3-7866-7749-A9B6-4D65DCA39A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discussion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51DF3-7866-7749-A9B6-4D65DCA39A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5061-D220-3F4B-A115-F7F630C50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EEB2-91F0-A9BA-0B94-4881429F4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CE33-72F8-7F1B-8773-886FD862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F533D-8D69-0F03-A362-274573A3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8F15-C4A7-15E9-ECC5-411FDE51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A3C8-22C4-E57D-43D7-98CFCD7B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BA097-3F44-5278-C213-17277F67C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C23D-76BF-263D-78E3-D003E754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F9CD6-CCD5-62C2-07AB-4BAADB84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95476-8FB9-38E3-BD89-32909714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1B2E1-0401-9F30-B70E-C0A4AE7EB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CAE5E-FBE0-CC16-861A-B6710C33A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69C9-DBCF-B00F-8B0A-330F8051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712D-7A52-7704-FC03-E7932AC1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584F-CE69-B455-54B5-2745E9F9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4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35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B601-61E4-81C2-DF47-6B6CBFD0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67A2-07BC-04B1-FBD6-9C2BDD6C9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1D52-EEDF-F672-7AB5-4FE990A3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B09F-4A75-1130-D37B-BCE7CD0A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D42BB-484C-4A02-016D-3C4E5362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E588-09EE-EBB9-2CC6-86237BCE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A0D67-4E48-E346-3361-538726C26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12941-1CEE-A70F-09AC-F23D3AE9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F4AA-9564-75A3-6E96-3161AFC3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9BAF-A14E-1A4A-8CB2-D29EF228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8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618C-75B2-EAD7-F7CD-D2DF030D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968B-8ABF-839E-5CC1-778723473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7CED7-6C9C-C6DA-A074-DD637E3FB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2602-E786-CDF1-0D0B-9D5003BA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BCFD1-0FC7-ECB2-30DF-9844B6B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67E3B-0809-34AA-CD0E-9E693259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D299-44B4-EC19-9FC5-DB255969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8BA16-D742-6E3C-0FE5-D57D4C98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481EA-7171-CE94-DF25-F848E8AF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BE7E0-CF74-4B70-C764-EAA563091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1CA85-047F-4E3F-3DF6-A4F486ABF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47971-601F-D653-66A2-55A01F1F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07CE1-7872-9DED-6E98-8927CB6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04F36-EC20-FC95-ED86-E2CFA6C0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0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1009-0139-BE87-7BDF-FD8317AA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B11B4-5D28-120C-D26E-3ADC4E9C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8E13B-BF80-C6FC-010A-A6398C77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3AA68-8A1C-62E0-380B-53671748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9BA82-9F20-1861-AE00-903A9837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7948C-65E2-78B5-3FE7-68A6E544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B3A5F-655E-E62A-0788-CA181DC2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D6ED-5428-9C1C-F932-40D0953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0E58-75B0-7EE8-8A2C-3C5DB77C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09272-5ED2-F2A2-7C88-7DD3375DE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25DD2-5565-7CA7-DF8D-17AEEAF3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CEACE-733A-EE34-B70A-3F3E1D2F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2277-DC19-7793-9BD5-E6BD40FB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7EF3-B940-A2FB-9EB8-B7284556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66F81-547C-4E70-B21F-CDD76DEE5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2B4E8-3508-EC35-E03F-E52787AF8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95C8-71EE-0530-E727-F91B5F1B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02127-0828-E05D-C36A-43750B94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2CAD-B788-D483-47CD-209D8B7C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2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C8936-5AD0-A0E4-82AD-19B3B6CD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7000-950F-792F-C193-BAC09CF1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9DE5-705A-2F0F-E1D9-D7B43030F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C6EE-3400-4EDB-A161-15867F967E0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FB12-EAEC-A46A-F577-A441126DD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50F6D-773F-7AD0-A3E0-49376F1EB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2D1A-2B97-459D-ACB2-BB9EE07CF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.oregonstate.edu/budget/budget-mode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884D-8C71-41CE-B411-53A4D536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92" y="365125"/>
            <a:ext cx="10828308" cy="20390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College of Science Strategic Financial Report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200" b="1" dirty="0"/>
              <a:t>Vrushali Bokil, Interim Dean of Science</a:t>
            </a:r>
            <a:br>
              <a:rPr lang="en-US" sz="2200" b="1" dirty="0"/>
            </a:br>
            <a:r>
              <a:rPr lang="en-US" sz="2200" b="1" dirty="0"/>
              <a:t>Mark Johnson, Interim Financial Planning Manager</a:t>
            </a:r>
          </a:p>
        </p:txBody>
      </p:sp>
      <p:pic>
        <p:nvPicPr>
          <p:cNvPr id="1026" name="Picture 2" descr="https://lh5.googleusercontent.com/dOKaIruBK03SJ47tdUnSAacop2pmxADIzf-_E8ddD6xhDlttbyraxw4mWgsJLR8dE0stdamB6_eZByeQWNC66TVc44uD_E5Q4pC4uOCNi0zVnK5BUuoLhJBFeQ9phesci05W3uEeGWNZqP19OeG9lw">
            <a:extLst>
              <a:ext uri="{FF2B5EF4-FFF2-40B4-BE49-F238E27FC236}">
                <a16:creationId xmlns:a16="http://schemas.microsoft.com/office/drawing/2014/main" id="{E0FB24E6-470A-4904-880C-C4113084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8" y="2404145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ZcXXml4PMkRxc_uooq_qabqDQ8WmEm9L__cb9kc_gqcANsF2Iz8ut7P3Z-HHViiwGZzGdnTQw1ifHjz3yzu_e1jbPBqTwyUC8XC2ADY47ykx0MKb7b_YkybD6Jjdz7GQd-xLRSc8v_hBi13vTMTNNQ">
            <a:extLst>
              <a:ext uri="{FF2B5EF4-FFF2-40B4-BE49-F238E27FC236}">
                <a16:creationId xmlns:a16="http://schemas.microsoft.com/office/drawing/2014/main" id="{5769ADC1-0FE2-41BA-B7BD-865A7DC9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2" y="5938328"/>
            <a:ext cx="17621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4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B9F8-F3AF-104C-DCFC-8E6D8DBE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5" y="0"/>
            <a:ext cx="1179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6083B5-C605-7CBF-7886-8F15815A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4" y="166256"/>
            <a:ext cx="10773292" cy="65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2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14DE7-8937-40C5-C97F-4620410D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35" y="0"/>
            <a:ext cx="963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F6299-A8C8-7A0E-C60E-FCFCD53E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13" y="0"/>
            <a:ext cx="10724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428D5-B2C6-6253-9C55-5D4BD36B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3" y="-19878"/>
            <a:ext cx="1183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8506-8FEF-EB7A-DDE7-1226C4AF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3" y="465826"/>
            <a:ext cx="11807585" cy="59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1910B-A19B-A730-C789-9C0421BA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26" y="0"/>
            <a:ext cx="104449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96EE4-09AE-60F1-7F53-D5ADE9C7D8F5}"/>
              </a:ext>
            </a:extLst>
          </p:cNvPr>
          <p:cNvSpPr txBox="1"/>
          <p:nvPr/>
        </p:nvSpPr>
        <p:spPr>
          <a:xfrm>
            <a:off x="873526" y="488194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https://fa.oregonstate.edu/budget/budget-model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F2F5F-747E-121C-14EC-DD5300FB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13811"/>
            <a:ext cx="981211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1E2DE2-EA8B-67CF-1CEE-62BEDA64E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477838"/>
              </p:ext>
            </p:extLst>
          </p:nvPr>
        </p:nvGraphicFramePr>
        <p:xfrm>
          <a:off x="1471352" y="95596"/>
          <a:ext cx="9102437" cy="666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99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31EC6-E915-AA35-241B-75A364B3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806"/>
            <a:ext cx="12192000" cy="60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8FCD9-C171-66B2-52BC-B5C64D04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1" y="4064"/>
            <a:ext cx="9250183" cy="676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46B137-E00E-CFA8-1C82-A94BF3FBB9E0}"/>
              </a:ext>
            </a:extLst>
          </p:cNvPr>
          <p:cNvSpPr/>
          <p:nvPr/>
        </p:nvSpPr>
        <p:spPr>
          <a:xfrm>
            <a:off x="2829463" y="1155939"/>
            <a:ext cx="767751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BA7A8-3979-0582-FE76-96A47A34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514"/>
            <a:ext cx="12192000" cy="38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2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2CB43-DFAC-0033-71BE-06BE9F4D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47"/>
            <a:ext cx="12192000" cy="62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CFB606-FE48-1F81-4A80-251A541FE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112459"/>
              </p:ext>
            </p:extLst>
          </p:nvPr>
        </p:nvGraphicFramePr>
        <p:xfrm>
          <a:off x="1412081" y="959643"/>
          <a:ext cx="9367838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80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SRBM Proposed Revisions—February 2023</a:t>
            </a:r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4236" y="1262038"/>
            <a:ext cx="10225395" cy="20480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The </a:t>
            </a:r>
            <a:r>
              <a:rPr lang="en-US" sz="2600" dirty="0" err="1"/>
              <a:t>Ecampus</a:t>
            </a:r>
            <a:r>
              <a:rPr lang="en-US" sz="2600" dirty="0"/>
              <a:t> incentive question is critical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Traditional students are declining; growth opportunities largely in Ecampus and at Cascades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SRBM budgets to the colleges.  It is critical that college-level conversations define strategy.</a:t>
            </a:r>
          </a:p>
          <a:p>
            <a:endParaRPr lang="en-US" sz="2400" dirty="0"/>
          </a:p>
        </p:txBody>
      </p:sp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5828DAED-8874-BA48-835B-C752744FB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3" y="584688"/>
            <a:ext cx="642801" cy="642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569E3-56E4-3D89-CC78-409A834AB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3049775"/>
            <a:ext cx="5236796" cy="314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E9577-9CC1-42F0-5103-0AF0C2928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031" y="2680958"/>
            <a:ext cx="3734175" cy="39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3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SRBM Proposed Revisions—February 2023</a:t>
            </a:r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4236" y="1191786"/>
            <a:ext cx="10225395" cy="20480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The </a:t>
            </a:r>
            <a:r>
              <a:rPr lang="en-US" sz="2600" dirty="0" err="1"/>
              <a:t>Ecampus</a:t>
            </a:r>
            <a:r>
              <a:rPr lang="en-US" sz="2600" dirty="0"/>
              <a:t> incentive question is critical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Corvallis projections reflect this—reach flat enrollment in about FY26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SRBM budgets to the colleges—it is critical that college-level conversations define strategy for allocations from colleges to units.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Faculty development $, advising $, program coordinators $, course redevelopment $ continue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Ecampus</a:t>
            </a:r>
            <a:r>
              <a:rPr lang="en-US" dirty="0"/>
              <a:t> is a structural part of the university and nearly every college</a:t>
            </a:r>
          </a:p>
          <a:p>
            <a:endParaRPr lang="en-US" sz="2400" dirty="0"/>
          </a:p>
        </p:txBody>
      </p:sp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5828DAED-8874-BA48-835B-C752744FB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3" y="584688"/>
            <a:ext cx="642801" cy="64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21386-3479-2357-6E75-CB502216E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23" y="3278088"/>
            <a:ext cx="5167377" cy="319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88872-CB0A-3F17-E819-F6E5BD221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938" y="3272226"/>
            <a:ext cx="5484693" cy="31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65B2-F475-AEFB-649C-B8E7D9AF1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796-45A2-E0DF-B3DD-749775C04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81E13-F4B5-99EC-E059-983DC5FB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17" y="0"/>
            <a:ext cx="11487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BC4A7-E743-154A-885B-DED985C1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75" y="0"/>
            <a:ext cx="943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AB74F-67C6-1ECB-57BE-F27D265DA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653" y="208723"/>
            <a:ext cx="1225518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F52EE-A790-AAEA-08CB-F78BA875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13" y="1"/>
            <a:ext cx="10014483" cy="68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100A8-8950-B0A3-E035-0BB3F019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58" y="0"/>
            <a:ext cx="114394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10D90-5B5E-60F9-ABAA-D3799F75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9" y="77638"/>
            <a:ext cx="10940323" cy="6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0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AA7A1-2A66-A5BD-0A0C-DFBCB382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5" y="5950"/>
            <a:ext cx="9146193" cy="68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180</Words>
  <Application>Microsoft Office PowerPoint</Application>
  <PresentationFormat>Widescreen</PresentationFormat>
  <Paragraphs>23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Verdana</vt:lpstr>
      <vt:lpstr>Office Theme</vt:lpstr>
      <vt:lpstr>College of Science Strategic Financial Report Vrushali Bokil, Interim Dean of Science Mark Johnson, Interim Financial Planning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SRBM Proposed Revisions—February 2023</vt:lpstr>
      <vt:lpstr>SRBM Proposed Revisions—February 2023</vt:lpstr>
      <vt:lpstr>Questions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Mark A</dc:creator>
  <cp:lastModifiedBy>Johnson, Mark A</cp:lastModifiedBy>
  <cp:revision>60</cp:revision>
  <dcterms:created xsi:type="dcterms:W3CDTF">2023-04-11T22:08:03Z</dcterms:created>
  <dcterms:modified xsi:type="dcterms:W3CDTF">2023-06-14T17:31:39Z</dcterms:modified>
</cp:coreProperties>
</file>